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6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9FF"/>
    <a:srgbClr val="99CC00"/>
    <a:srgbClr val="498303"/>
    <a:srgbClr val="3DB52D"/>
    <a:srgbClr val="31B32B"/>
    <a:srgbClr val="FF0066"/>
    <a:srgbClr val="25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86370" autoAdjust="0"/>
  </p:normalViewPr>
  <p:slideViewPr>
    <p:cSldViewPr>
      <p:cViewPr varScale="1">
        <p:scale>
          <a:sx n="77" d="100"/>
          <a:sy n="77" d="100"/>
        </p:scale>
        <p:origin x="15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5C562-76A6-4120-8C94-711A8C1B6B96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7C8F-E4B3-465B-8766-77289B632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7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7C8F-E4B3-465B-8766-77289B6321A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7C8F-E4B3-465B-8766-77289B6321A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6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вырезанными противолежащими углами 16"/>
          <p:cNvSpPr/>
          <p:nvPr userDrawn="1"/>
        </p:nvSpPr>
        <p:spPr>
          <a:xfrm>
            <a:off x="-199653" y="433102"/>
            <a:ext cx="9505056" cy="6740314"/>
          </a:xfrm>
          <a:prstGeom prst="snip2DiagRect">
            <a:avLst>
              <a:gd name="adj1" fmla="val 0"/>
              <a:gd name="adj2" fmla="val 16531"/>
            </a:avLst>
          </a:prstGeom>
          <a:solidFill>
            <a:schemeClr val="bg1">
              <a:lumMod val="75000"/>
              <a:alpha val="87000"/>
            </a:schemeClr>
          </a:solidFill>
          <a:ln>
            <a:noFill/>
          </a:ln>
          <a:scene3d>
            <a:camera prst="orthographicFront">
              <a:rot lat="2700000" lon="20693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contourW="12700"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lvl="0" algn="ctr"/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72008" y="101301"/>
            <a:ext cx="5868144" cy="663404"/>
            <a:chOff x="349763" y="922371"/>
            <a:chExt cx="7824309" cy="79227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06" y="8093"/>
            <a:ext cx="765258" cy="8815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61248"/>
            <a:ext cx="915488" cy="917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51790"/>
            <a:ext cx="8229600" cy="103909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31122"/>
            <a:ext cx="8229600" cy="4114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8316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1259" y="96178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9059" y="96178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1793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2667"/>
            <a:ext cx="8229600" cy="4426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600" y="1052736"/>
            <a:ext cx="8229600" cy="9997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600" y="2378299"/>
            <a:ext cx="4038600" cy="39586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1600" y="2378299"/>
            <a:ext cx="4038600" cy="39586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16" y="987205"/>
            <a:ext cx="8229600" cy="100163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016" y="2247680"/>
            <a:ext cx="4040188" cy="560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2016" y="2887442"/>
            <a:ext cx="4040188" cy="34625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9841" y="2247680"/>
            <a:ext cx="4041775" cy="560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99841" y="2887442"/>
            <a:ext cx="4041775" cy="34625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9" name="Группа 8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6" name="Прямоугольник 15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17104"/>
            <a:ext cx="3008313" cy="9376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0727" y="917104"/>
            <a:ext cx="5025729" cy="56802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917105"/>
            <a:ext cx="9144000" cy="59408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61764" y="116632"/>
            <a:ext cx="5994412" cy="663404"/>
            <a:chOff x="349763" y="922371"/>
            <a:chExt cx="7824309" cy="79227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63" y="922371"/>
              <a:ext cx="1199474" cy="79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1654488" y="922371"/>
              <a:ext cx="6519584" cy="792276"/>
              <a:chOff x="616482" y="913964"/>
              <a:chExt cx="6519584" cy="792276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6400" y="914201"/>
                <a:ext cx="1258773" cy="792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187" y="913964"/>
                <a:ext cx="1285387" cy="792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" t="8053" r="-1"/>
              <a:stretch/>
            </p:blipFill>
            <p:spPr>
              <a:xfrm>
                <a:off x="616482" y="913964"/>
                <a:ext cx="1181011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505" y="913964"/>
                <a:ext cx="1246880" cy="7922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3" t="16421" r="224" b="5685"/>
              <a:stretch/>
            </p:blipFill>
            <p:spPr>
              <a:xfrm>
                <a:off x="5972587" y="913964"/>
                <a:ext cx="1163479" cy="7922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879"/>
            <a:ext cx="731584" cy="733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49779"/>
            <a:ext cx="5516016" cy="5073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37180"/>
            <a:ext cx="5516016" cy="7204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69845"/>
            <a:ext cx="5516016" cy="36832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2132856"/>
            <a:ext cx="8208912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Прикладное решение</a:t>
            </a:r>
          </a:p>
          <a:p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1С-Рейтинг</a:t>
            </a:r>
            <a:r>
              <a:rPr lang="ru-RU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Бюджетирование </a:t>
            </a:r>
            <a:r>
              <a:rPr lang="ru-RU" b="1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универсальное дополнение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любым учетным системам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gray">
          <a:xfrm>
            <a:off x="361950" y="1124744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Создание бюджетной структуры любой сложности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132856"/>
            <a:ext cx="7919542" cy="46038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40152" y="3102634"/>
            <a:ext cx="2952328" cy="2520280"/>
          </a:xfrm>
          <a:prstGeom prst="wedgeRoundRectCallout">
            <a:avLst>
              <a:gd name="adj1" fmla="val -40459"/>
              <a:gd name="adj2" fmla="val -64444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 err="1">
                <a:solidFill>
                  <a:schemeClr val="bg1"/>
                </a:solidFill>
                <a:latin typeface="Arial"/>
              </a:rPr>
              <a:t>Версионирование</a:t>
            </a:r>
            <a:r>
              <a:rPr lang="ru-RU" b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b="1" kern="0" dirty="0" smtClean="0">
                <a:solidFill>
                  <a:schemeClr val="bg1"/>
                </a:solidFill>
                <a:latin typeface="Arial"/>
              </a:rPr>
              <a:t>объектов позволяет сохранять </a:t>
            </a:r>
            <a:r>
              <a:rPr lang="ru-RU" b="1" kern="0" dirty="0">
                <a:solidFill>
                  <a:schemeClr val="bg1"/>
                </a:solidFill>
                <a:latin typeface="Arial"/>
              </a:rPr>
              <a:t>историю структуры </a:t>
            </a:r>
            <a:r>
              <a:rPr lang="ru-RU" b="1" kern="0" dirty="0" smtClean="0">
                <a:solidFill>
                  <a:schemeClr val="bg1"/>
                </a:solidFill>
                <a:latin typeface="Arial"/>
              </a:rPr>
              <a:t>бюджета, производить сравнение, а также переходить на нужную версию. </a:t>
            </a:r>
            <a:endParaRPr lang="ru-RU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2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323528" y="132555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Автоматизация плановых расчетов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 flipH="1">
            <a:off x="572081" y="277178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DE608D">
                  <a:gamma/>
                  <a:shade val="69804"/>
                  <a:invGamma/>
                </a:srgbClr>
              </a:gs>
              <a:gs pos="100000">
                <a:srgbClr val="DE608D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>
            <a:off x="2858081" y="277178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35ADE3">
                  <a:gamma/>
                  <a:shade val="80000"/>
                  <a:invGamma/>
                </a:srgbClr>
              </a:gs>
              <a:gs pos="100000">
                <a:srgbClr val="35ADE3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572081" y="475298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76078"/>
                  <a:invGamma/>
                </a:srgb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gray">
          <a:xfrm flipH="1">
            <a:off x="2858081" y="475298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F6AE44"/>
              </a:gs>
              <a:gs pos="100000">
                <a:srgbClr val="F6AE44">
                  <a:gamma/>
                  <a:shade val="66275"/>
                  <a:invGamma/>
                </a:srgb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1699206" y="3589345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white">
          <a:xfrm>
            <a:off x="673655" y="3180641"/>
            <a:ext cx="18573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Расчет по формулам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white">
          <a:xfrm>
            <a:off x="2788369" y="3180641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Остаточные показатели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white">
          <a:xfrm>
            <a:off x="612169" y="5421600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Регламентные и производственные модели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white">
          <a:xfrm>
            <a:off x="2916425" y="5421600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Настройка зависимостей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2174855" y="397510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gray">
          <a:xfrm>
            <a:off x="3016831" y="397510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2174855" y="488474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3016831" y="488474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black">
          <a:xfrm>
            <a:off x="5096746" y="3928940"/>
            <a:ext cx="392909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Существует несколько способов автоматизации ввода плановых данных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203398" y="908720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Расчет по формулам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8" y="1583407"/>
            <a:ext cx="7320930" cy="51313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228184" y="2636912"/>
            <a:ext cx="2736304" cy="3168352"/>
          </a:xfrm>
          <a:prstGeom prst="wedgeRoundRectCallout">
            <a:avLst>
              <a:gd name="adj1" fmla="val -111774"/>
              <a:gd name="adj2" fmla="val -23622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Система позволяет настроить для статьи бюджета формулу расчета на основании других статей.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При этом можно использовать различные математические функции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6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179512" y="95411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Настройка зависимостей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913051" cy="3306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915816" y="5026833"/>
            <a:ext cx="5904656" cy="1763216"/>
          </a:xfrm>
          <a:prstGeom prst="wedgeRoundRectCallout">
            <a:avLst>
              <a:gd name="adj1" fmla="val -23830"/>
              <a:gd name="adj2" fmla="val -62189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Механизм зависимостей позволяет настроить правила автоматического формирования плана по нужным статьям при вводе планов по другим ключевым статьям.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Можно использовать при линейной зависимости между различными статьями.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179512" y="908720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Расчетные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модели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" y="1772816"/>
            <a:ext cx="7880381" cy="42723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940152" y="3573016"/>
            <a:ext cx="3024336" cy="3024336"/>
          </a:xfrm>
          <a:prstGeom prst="wedgeRoundRectCallout">
            <a:avLst>
              <a:gd name="adj1" fmla="val -62948"/>
              <a:gd name="adj2" fmla="val -39573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 smtClean="0">
                <a:solidFill>
                  <a:schemeClr val="bg1"/>
                </a:solidFill>
                <a:latin typeface="Arial"/>
              </a:rPr>
              <a:t>Расчетные </a:t>
            </a:r>
            <a:r>
              <a:rPr lang="ru-RU" b="1" kern="0" dirty="0">
                <a:solidFill>
                  <a:schemeClr val="bg1"/>
                </a:solidFill>
                <a:latin typeface="Arial"/>
              </a:rPr>
              <a:t>модели позволяют настроить сложные схемы расчета плановых данных на основании запросов к другим плановым данным, а также к любым данным учетной системы.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2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79512" y="1002345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Производственные модели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172400" cy="4368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868144" y="1916832"/>
            <a:ext cx="3024336" cy="3816424"/>
          </a:xfrm>
          <a:prstGeom prst="wedgeRoundRectCallout">
            <a:avLst>
              <a:gd name="adj1" fmla="val -69643"/>
              <a:gd name="adj2" fmla="val 39444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Производственные модели – опциональный механизм, содержащий готовые алгоритмы и шаблоны хранения настроек, предназначенные для расчета бюджетов производства и производственных затрат.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6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79512" y="1124744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Управление бюджетным процессом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39552" y="4725144"/>
            <a:ext cx="5832648" cy="1584176"/>
          </a:xfrm>
          <a:prstGeom prst="wedgeRoundRectCallout">
            <a:avLst>
              <a:gd name="adj1" fmla="val 34852"/>
              <a:gd name="adj2" fmla="val -68254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Имеется механизм календарного планирования бюджетного процесса и оповещения исполнителей о имеющихся задачах для того, чтобы каждый бюджет был сформирован в срок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896919" cy="22322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37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179511" y="880145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Заполнение бюджетов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01386"/>
            <a:ext cx="8185587" cy="48934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940151" y="2167880"/>
            <a:ext cx="3024336" cy="3960440"/>
          </a:xfrm>
          <a:prstGeom prst="wedgeRoundRectCallout">
            <a:avLst>
              <a:gd name="adj1" fmla="val -101408"/>
              <a:gd name="adj2" fmla="val 31038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Бюджет вводится одним документом по всем статьям. Заложенные автоматические расчеты плановых данных выполняются здесь же.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Предусмотрена возможность интерактивной отмены внесенных изменений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7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179512" y="1061145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Заполнение бюджетов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677413" cy="25873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380037" y="4949325"/>
            <a:ext cx="3672408" cy="1630060"/>
          </a:xfrm>
          <a:prstGeom prst="wedgeRoundRectCallout">
            <a:avLst>
              <a:gd name="adj1" fmla="val -37058"/>
              <a:gd name="adj2" fmla="val -72954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Предусмотрен механизм формирования бюджета на основании поданных заявок либо на основании бюджета предыдущих периодов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5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350837" y="111068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Учет фактических данных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76437" y="3692230"/>
            <a:ext cx="5056188" cy="923925"/>
            <a:chOff x="1267" y="2532"/>
            <a:chExt cx="3185" cy="58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6AE44"/>
                </a:gs>
                <a:gs pos="100000">
                  <a:srgbClr val="F6AE44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AE44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051050" y="4786861"/>
            <a:ext cx="5084762" cy="923925"/>
            <a:chOff x="1314" y="3282"/>
            <a:chExt cx="3203" cy="582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5ADE3">
                    <a:gamma/>
                    <a:shade val="66275"/>
                    <a:invGamma/>
                  </a:srgbClr>
                </a:gs>
                <a:gs pos="100000">
                  <a:srgbClr val="35ADE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35ADE3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051050" y="2579393"/>
            <a:ext cx="5084762" cy="923925"/>
            <a:chOff x="1314" y="1782"/>
            <a:chExt cx="3203" cy="582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E608D">
                    <a:gamma/>
                    <a:shade val="66275"/>
                    <a:invGamma/>
                  </a:srgbClr>
                </a:gs>
                <a:gs pos="100000">
                  <a:srgbClr val="DE608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DE608D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gray">
          <a:xfrm>
            <a:off x="2224087" y="2650827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8F8F8"/>
                </a:solidFill>
                <a:latin typeface="Arial" charset="0"/>
                <a:cs typeface="Arial" charset="0"/>
              </a:rPr>
              <a:t>Правила учета фактических данных  формируются предприятием самостоятельно, исходя из учетной политики</a:t>
            </a:r>
            <a:endParaRPr lang="en-US" sz="1600" dirty="0">
              <a:solidFill>
                <a:srgbClr val="F8F8F8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black">
          <a:xfrm>
            <a:off x="2265362" y="3793835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Фактические данные получаются автоматически из учетной системы по настроенным правилам</a:t>
            </a:r>
            <a:endParaRPr lang="en-US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gray">
          <a:xfrm>
            <a:off x="2224087" y="4846690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Учет факта происходит в момент проведения учетных документов, что обеспечивает оперативность план-фактного анализа</a:t>
            </a:r>
            <a:endParaRPr lang="en-US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6723062" y="2398418"/>
            <a:ext cx="1238250" cy="1293812"/>
            <a:chOff x="802" y="845"/>
            <a:chExt cx="827" cy="826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DE608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DE608D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DE608D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gray">
          <a:xfrm>
            <a:off x="6801643" y="2625856"/>
            <a:ext cx="10810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80808"/>
                </a:solidFill>
                <a:latin typeface="Arial" charset="0"/>
                <a:cs typeface="Arial" charset="0"/>
              </a:rPr>
              <a:t>Настраиваемая схема</a:t>
            </a:r>
            <a:endParaRPr lang="en-US" sz="1600" b="1" dirty="0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1131887" y="3541418"/>
            <a:ext cx="1238250" cy="1236662"/>
            <a:chOff x="802" y="845"/>
            <a:chExt cx="827" cy="826"/>
          </a:xfrm>
        </p:grpSpPr>
        <p:sp>
          <p:nvSpPr>
            <p:cNvPr id="24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6AE4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6AE44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6AE44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gray">
          <a:xfrm>
            <a:off x="1176511" y="3840319"/>
            <a:ext cx="119732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80808"/>
                </a:solidFill>
                <a:latin typeface="Arial" charset="0"/>
                <a:cs typeface="Arial" charset="0"/>
              </a:rPr>
              <a:t>Учетные данные</a:t>
            </a:r>
            <a:endParaRPr lang="en-US" b="1" dirty="0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6723062" y="4630666"/>
            <a:ext cx="1238250" cy="1236662"/>
            <a:chOff x="802" y="845"/>
            <a:chExt cx="827" cy="826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35ADE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35ADE3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35ADE3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32" name="Text Box 30"/>
          <p:cNvSpPr txBox="1">
            <a:spLocks noChangeArrowheads="1"/>
          </p:cNvSpPr>
          <p:nvPr/>
        </p:nvSpPr>
        <p:spPr bwMode="gray">
          <a:xfrm>
            <a:off x="6794500" y="4981414"/>
            <a:ext cx="10810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80808"/>
                </a:solidFill>
                <a:latin typeface="Arial" charset="0"/>
                <a:cs typeface="Arial" charset="0"/>
              </a:rPr>
              <a:t>Режим </a:t>
            </a:r>
            <a:r>
              <a:rPr lang="en-US" b="1" dirty="0" smtClean="0">
                <a:solidFill>
                  <a:srgbClr val="080808"/>
                </a:solidFill>
                <a:latin typeface="Arial" charset="0"/>
                <a:cs typeface="Arial" charset="0"/>
              </a:rPr>
              <a:t>on-line</a:t>
            </a:r>
            <a:endParaRPr lang="en-US" b="1" dirty="0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154113"/>
            <a:ext cx="8401050" cy="6746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black">
          <a:xfrm>
            <a:off x="1724025" y="2209800"/>
            <a:ext cx="5867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презентации рассматриваются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49"/>
          <p:cNvGrpSpPr>
            <a:grpSpLocks/>
          </p:cNvGrpSpPr>
          <p:nvPr/>
        </p:nvGrpSpPr>
        <p:grpSpPr bwMode="auto">
          <a:xfrm>
            <a:off x="1760265" y="3080742"/>
            <a:ext cx="5831160" cy="469900"/>
            <a:chOff x="1213" y="1748"/>
            <a:chExt cx="3346" cy="296"/>
          </a:xfrm>
        </p:grpSpPr>
        <p:grpSp>
          <p:nvGrpSpPr>
            <p:cNvPr id="80" name="Group 4"/>
            <p:cNvGrpSpPr>
              <a:grpSpLocks/>
            </p:cNvGrpSpPr>
            <p:nvPr/>
          </p:nvGrpSpPr>
          <p:grpSpPr bwMode="auto">
            <a:xfrm>
              <a:off x="1213" y="1756"/>
              <a:ext cx="3346" cy="288"/>
              <a:chOff x="1117" y="1455"/>
              <a:chExt cx="3346" cy="288"/>
            </a:xfrm>
          </p:grpSpPr>
          <p:sp>
            <p:nvSpPr>
              <p:cNvPr id="88" name="AutoShape 5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rgbClr val="35ADE3">
                      <a:gamma/>
                      <a:shade val="47451"/>
                      <a:invGamma/>
                    </a:srgbClr>
                  </a:gs>
                  <a:gs pos="100000">
                    <a:srgbClr val="35ADE3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9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rgbClr val="35ADE3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1" name="Text Box 7"/>
            <p:cNvSpPr txBox="1">
              <a:spLocks noChangeArrowheads="1"/>
            </p:cNvSpPr>
            <p:nvPr/>
          </p:nvSpPr>
          <p:spPr bwMode="white">
            <a:xfrm>
              <a:off x="1680" y="1755"/>
              <a:ext cx="25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marR="0" lvl="0" indent="-4572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Назначение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82" name="Group 8"/>
            <p:cNvGrpSpPr>
              <a:grpSpLocks/>
            </p:cNvGrpSpPr>
            <p:nvPr/>
          </p:nvGrpSpPr>
          <p:grpSpPr bwMode="auto">
            <a:xfrm>
              <a:off x="1355" y="1758"/>
              <a:ext cx="270" cy="270"/>
              <a:chOff x="4166" y="1706"/>
              <a:chExt cx="1252" cy="1252"/>
            </a:xfrm>
          </p:grpSpPr>
          <p:sp>
            <p:nvSpPr>
              <p:cNvPr id="84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5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6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7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1364" y="1748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</p:grpSp>
      <p:grpSp>
        <p:nvGrpSpPr>
          <p:cNvPr id="90" name="Group 48"/>
          <p:cNvGrpSpPr>
            <a:grpSpLocks/>
          </p:cNvGrpSpPr>
          <p:nvPr/>
        </p:nvGrpSpPr>
        <p:grpSpPr bwMode="auto">
          <a:xfrm>
            <a:off x="1760265" y="3863380"/>
            <a:ext cx="5831160" cy="841375"/>
            <a:chOff x="1214" y="2241"/>
            <a:chExt cx="3346" cy="530"/>
          </a:xfrm>
        </p:grpSpPr>
        <p:grpSp>
          <p:nvGrpSpPr>
            <p:cNvPr id="91" name="Group 14"/>
            <p:cNvGrpSpPr>
              <a:grpSpLocks/>
            </p:cNvGrpSpPr>
            <p:nvPr/>
          </p:nvGrpSpPr>
          <p:grpSpPr bwMode="auto">
            <a:xfrm>
              <a:off x="1214" y="2249"/>
              <a:ext cx="3346" cy="288"/>
              <a:chOff x="1118" y="1948"/>
              <a:chExt cx="3346" cy="288"/>
            </a:xfrm>
          </p:grpSpPr>
          <p:sp>
            <p:nvSpPr>
              <p:cNvPr id="99" name="AutoShape 15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rgbClr val="DE608D">
                      <a:gamma/>
                      <a:shade val="44314"/>
                      <a:invGamma/>
                    </a:srgbClr>
                  </a:gs>
                  <a:gs pos="100000">
                    <a:srgbClr val="DE608D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" name="AutoShape 16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rgbClr val="DE608D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92" name="Text Box 17"/>
            <p:cNvSpPr txBox="1">
              <a:spLocks noChangeArrowheads="1"/>
            </p:cNvSpPr>
            <p:nvPr/>
          </p:nvSpPr>
          <p:spPr bwMode="white">
            <a:xfrm>
              <a:off x="1667" y="2248"/>
              <a:ext cx="28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marR="0" lvl="0" indent="-4572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Функциональные возможности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93" name="Group 18"/>
            <p:cNvGrpSpPr>
              <a:grpSpLocks/>
            </p:cNvGrpSpPr>
            <p:nvPr/>
          </p:nvGrpSpPr>
          <p:grpSpPr bwMode="auto">
            <a:xfrm>
              <a:off x="1342" y="2251"/>
              <a:ext cx="270" cy="270"/>
              <a:chOff x="4166" y="1706"/>
              <a:chExt cx="1252" cy="1252"/>
            </a:xfrm>
          </p:grpSpPr>
          <p:sp>
            <p:nvSpPr>
              <p:cNvPr id="9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94" name="Text Box 23"/>
            <p:cNvSpPr txBox="1">
              <a:spLocks noChangeArrowheads="1"/>
            </p:cNvSpPr>
            <p:nvPr/>
          </p:nvSpPr>
          <p:spPr bwMode="auto">
            <a:xfrm>
              <a:off x="1351" y="224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</p:grpSp>
      <p:grpSp>
        <p:nvGrpSpPr>
          <p:cNvPr id="101" name="Group 47"/>
          <p:cNvGrpSpPr>
            <a:grpSpLocks/>
          </p:cNvGrpSpPr>
          <p:nvPr/>
        </p:nvGrpSpPr>
        <p:grpSpPr bwMode="auto">
          <a:xfrm>
            <a:off x="1760265" y="4695230"/>
            <a:ext cx="5824189" cy="461962"/>
            <a:chOff x="1235" y="2765"/>
            <a:chExt cx="3346" cy="291"/>
          </a:xfrm>
        </p:grpSpPr>
        <p:grpSp>
          <p:nvGrpSpPr>
            <p:cNvPr id="102" name="Group 24"/>
            <p:cNvGrpSpPr>
              <a:grpSpLocks/>
            </p:cNvGrpSpPr>
            <p:nvPr/>
          </p:nvGrpSpPr>
          <p:grpSpPr bwMode="auto">
            <a:xfrm>
              <a:off x="1235" y="2766"/>
              <a:ext cx="3346" cy="288"/>
              <a:chOff x="1098" y="2465"/>
              <a:chExt cx="3346" cy="288"/>
            </a:xfrm>
          </p:grpSpPr>
          <p:sp>
            <p:nvSpPr>
              <p:cNvPr id="110" name="AutoShape 25"/>
              <p:cNvSpPr>
                <a:spLocks noChangeArrowheads="1"/>
              </p:cNvSpPr>
              <p:nvPr/>
            </p:nvSpPr>
            <p:spPr bwMode="gray">
              <a:xfrm>
                <a:off x="1098" y="2465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rgbClr val="99CC00">
                      <a:gamma/>
                      <a:shade val="44314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1" name="AutoShape 26"/>
              <p:cNvSpPr>
                <a:spLocks noChangeArrowheads="1"/>
              </p:cNvSpPr>
              <p:nvPr/>
            </p:nvSpPr>
            <p:spPr bwMode="gray">
              <a:xfrm>
                <a:off x="1098" y="246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rgbClr val="99CC00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03" name="Text Box 27"/>
            <p:cNvSpPr txBox="1">
              <a:spLocks noChangeArrowheads="1"/>
            </p:cNvSpPr>
            <p:nvPr/>
          </p:nvSpPr>
          <p:spPr bwMode="white">
            <a:xfrm>
              <a:off x="1688" y="2765"/>
              <a:ext cx="28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marR="0" lvl="0" indent="-4572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Установка и поддержка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04" name="Group 28"/>
            <p:cNvGrpSpPr>
              <a:grpSpLocks/>
            </p:cNvGrpSpPr>
            <p:nvPr/>
          </p:nvGrpSpPr>
          <p:grpSpPr bwMode="auto">
            <a:xfrm>
              <a:off x="1363" y="2775"/>
              <a:ext cx="270" cy="270"/>
              <a:chOff x="4166" y="1706"/>
              <a:chExt cx="1252" cy="1252"/>
            </a:xfrm>
          </p:grpSpPr>
          <p:sp>
            <p:nvSpPr>
              <p:cNvPr id="106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7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9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05" name="Text Box 33"/>
            <p:cNvSpPr txBox="1">
              <a:spLocks noChangeArrowheads="1"/>
            </p:cNvSpPr>
            <p:nvPr/>
          </p:nvSpPr>
          <p:spPr bwMode="auto">
            <a:xfrm>
              <a:off x="1372" y="27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5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gray">
          <a:xfrm>
            <a:off x="361950" y="1110456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Настройка фактических данных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7"/>
            <a:ext cx="8712968" cy="32762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635896" y="5085184"/>
            <a:ext cx="4750248" cy="1377842"/>
          </a:xfrm>
          <a:prstGeom prst="wedgeRoundRectCallout">
            <a:avLst>
              <a:gd name="adj1" fmla="val -65039"/>
              <a:gd name="adj2" fmla="val -51296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Настройка учета фактических данных подразумевает настройка схемы соотнесения полей документов с разрезами бюджетирования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5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gray">
          <a:xfrm>
            <a:off x="2286001" y="3867795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alpha val="0"/>
                </a:srgbClr>
              </a:gs>
              <a:gs pos="100000">
                <a:srgbClr val="000000">
                  <a:alpha val="60001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>
            <a:off x="4205288" y="3802707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alpha val="0"/>
                </a:srgbClr>
              </a:gs>
              <a:gs pos="100000">
                <a:srgbClr val="000000">
                  <a:alpha val="60001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 flipH="1">
            <a:off x="4605338" y="3867795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alpha val="0"/>
                </a:srgbClr>
              </a:gs>
              <a:gs pos="100000">
                <a:srgbClr val="000000">
                  <a:alpha val="60001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64395" y="2608287"/>
            <a:ext cx="1875681" cy="1508745"/>
            <a:chOff x="4320" y="1152"/>
            <a:chExt cx="414" cy="402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DE608D"/>
                </a:gs>
                <a:gs pos="100000">
                  <a:srgbClr val="DE608D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DE608D">
                    <a:gamma/>
                    <a:tint val="48627"/>
                    <a:invGamma/>
                  </a:srgbClr>
                </a:gs>
                <a:gs pos="50000">
                  <a:srgbClr val="DE608D">
                    <a:alpha val="0"/>
                  </a:srgbClr>
                </a:gs>
                <a:gs pos="100000">
                  <a:srgbClr val="DE608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1192387" y="2896319"/>
            <a:ext cx="200689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Отчетность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по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бюджетам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 (план-факт и т.д.)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424635" y="2608287"/>
            <a:ext cx="1872208" cy="1508745"/>
            <a:chOff x="4320" y="1152"/>
            <a:chExt cx="414" cy="40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5ADE3"/>
                </a:gs>
                <a:gs pos="100000">
                  <a:srgbClr val="35ADE3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5ADE3">
                    <a:gamma/>
                    <a:tint val="48627"/>
                    <a:invGamma/>
                  </a:srgbClr>
                </a:gs>
                <a:gs pos="50000">
                  <a:srgbClr val="35ADE3">
                    <a:alpha val="0"/>
                  </a:srgbClr>
                </a:gs>
                <a:gs pos="100000">
                  <a:srgbClr val="35ADE3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728891" y="2608287"/>
            <a:ext cx="1872208" cy="1512168"/>
            <a:chOff x="4320" y="1152"/>
            <a:chExt cx="414" cy="402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6AE44"/>
                </a:gs>
                <a:gs pos="100000">
                  <a:srgbClr val="F6AE44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6AE44">
                    <a:gamma/>
                    <a:tint val="48627"/>
                    <a:invGamma/>
                  </a:srgbClr>
                </a:gs>
                <a:gs pos="50000">
                  <a:srgbClr val="F6AE44">
                    <a:alpha val="0"/>
                  </a:srgbClr>
                </a:gs>
                <a:gs pos="100000">
                  <a:srgbClr val="F6AE44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3481334" y="2896319"/>
            <a:ext cx="17924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Отчетность,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настраиваемая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пользователем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gray">
          <a:xfrm>
            <a:off x="5670390" y="2824311"/>
            <a:ext cx="203600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Отчетность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по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управленческому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плану счетов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black">
          <a:xfrm>
            <a:off x="1168401" y="1620391"/>
            <a:ext cx="6477000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В системе представлен большой набор отчетов. Для отчетов можно настроить механизм перевода на другие языки.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ltGray">
          <a:xfrm>
            <a:off x="1452563" y="5331495"/>
            <a:ext cx="5888038" cy="12574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DE608D"/>
            </a:solidFill>
            <a:round/>
            <a:headEnd/>
            <a:tailEnd/>
          </a:ln>
          <a:effectLst>
            <a:outerShdw dist="35921" dir="2700000" algn="ctr" rotWithShape="0">
              <a:srgbClr val="768A7B"/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543051" y="5316606"/>
            <a:ext cx="57213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Система реализует потребность в большинстве типичных отчетных форм по бюджетам. Отсутствующие формы могут быть настроены в пользовательских механизмах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gray">
          <a:xfrm>
            <a:off x="366713" y="908720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Отчетность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31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Отчетность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4" y="1447800"/>
            <a:ext cx="8424936" cy="53187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793302" y="4149080"/>
            <a:ext cx="3024336" cy="2448272"/>
          </a:xfrm>
          <a:prstGeom prst="wedgeRoundRectCallout">
            <a:avLst>
              <a:gd name="adj1" fmla="val 70433"/>
              <a:gd name="adj2" fmla="val -81138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В имеющихся отчетах можно самостоятельно настраивать перечень и внешний вид их строк и колонок, а также состав показателей отчета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5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361950" y="938735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Отчет «Исполнение бюджета»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634112"/>
            <a:ext cx="8136904" cy="51369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699792" y="3789040"/>
            <a:ext cx="3024336" cy="2448272"/>
          </a:xfrm>
          <a:prstGeom prst="wedgeRoundRectCallout">
            <a:avLst>
              <a:gd name="adj1" fmla="val 63873"/>
              <a:gd name="adj2" fmla="val 53811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Отчет позволяет рассчитывать исполнение и отклонение по статьям, как в абсолютных значениях, так и в процентах от плана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3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361950" y="908720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Отчет «Временной анализ»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5" y="1772816"/>
            <a:ext cx="8614097" cy="4285857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064289" y="4149080"/>
            <a:ext cx="3024336" cy="2448272"/>
          </a:xfrm>
          <a:prstGeom prst="wedgeRoundRectCallout">
            <a:avLst>
              <a:gd name="adj1" fmla="val -62206"/>
              <a:gd name="adj2" fmla="val 20875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Отчет позволяет самостоятельно определить виды и интервалы выводимых в колонках данных, а также настроить расчетные колонки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6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361950" y="96836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Пользовательские отчеты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8933"/>
            <a:ext cx="6621508" cy="5172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868144" y="3068960"/>
            <a:ext cx="2952328" cy="2016224"/>
          </a:xfrm>
          <a:prstGeom prst="wedgeRoundRectCallout">
            <a:avLst>
              <a:gd name="adj1" fmla="val -60488"/>
              <a:gd name="adj2" fmla="val 85170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Механизм позволяет самостоятельно определять источники данных для отчета, в том числе составлять запросы.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0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361950" y="905767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Многоязычная отчетность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763000" cy="41126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29164"/>
            <a:ext cx="5692574" cy="2926432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77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ght_shadow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20800"/>
            <a:ext cx="8382000" cy="5187950"/>
          </a:xfrm>
          <a:prstGeom prst="rect">
            <a:avLst/>
          </a:prstGeom>
          <a:noFill/>
        </p:spPr>
      </p:pic>
      <p:sp>
        <p:nvSpPr>
          <p:cNvPr id="3" name="Arc 3"/>
          <p:cNvSpPr>
            <a:spLocks/>
          </p:cNvSpPr>
          <p:nvPr/>
        </p:nvSpPr>
        <p:spPr bwMode="gray">
          <a:xfrm rot="692470">
            <a:off x="3800475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667000" y="5829300"/>
            <a:ext cx="3581400" cy="914400"/>
            <a:chOff x="2309" y="1872"/>
            <a:chExt cx="1915" cy="749"/>
          </a:xfrm>
        </p:grpSpPr>
        <p:pic>
          <p:nvPicPr>
            <p:cNvPr id="5" name="Picture 5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 contrast="9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7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" name="Freeform 9"/>
          <p:cNvSpPr>
            <a:spLocks/>
          </p:cNvSpPr>
          <p:nvPr/>
        </p:nvSpPr>
        <p:spPr bwMode="gray">
          <a:xfrm>
            <a:off x="3505200" y="1485900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F6AE44"/>
              </a:gs>
              <a:gs pos="83000">
                <a:srgbClr val="F6AE4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324225" y="2247900"/>
            <a:ext cx="409575" cy="393700"/>
            <a:chOff x="1833" y="1596"/>
            <a:chExt cx="368" cy="355"/>
          </a:xfrm>
        </p:grpSpPr>
        <p:pic>
          <p:nvPicPr>
            <p:cNvPr id="11" name="Picture 11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" name="Picture 1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5305425" y="2678113"/>
            <a:ext cx="333375" cy="320675"/>
            <a:chOff x="3206" y="1632"/>
            <a:chExt cx="298" cy="289"/>
          </a:xfrm>
        </p:grpSpPr>
        <p:pic>
          <p:nvPicPr>
            <p:cNvPr id="15" name="Picture 15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7" name="Picture 1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18" name="Group 18"/>
          <p:cNvGrpSpPr>
            <a:grpSpLocks/>
          </p:cNvGrpSpPr>
          <p:nvPr/>
        </p:nvGrpSpPr>
        <p:grpSpPr bwMode="auto">
          <a:xfrm rot="692470">
            <a:off x="5889843" y="3077487"/>
            <a:ext cx="1284860" cy="1163436"/>
            <a:chOff x="4055" y="2088"/>
            <a:chExt cx="436" cy="422"/>
          </a:xfrm>
        </p:grpSpPr>
        <p:pic>
          <p:nvPicPr>
            <p:cNvPr id="19" name="Picture 19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35ADE3">
                    <a:alpha val="78999"/>
                  </a:srgbClr>
                </a:gs>
                <a:gs pos="50000">
                  <a:srgbClr val="35ADE3">
                    <a:gamma/>
                    <a:shade val="46275"/>
                    <a:invGamma/>
                  </a:srgbClr>
                </a:gs>
                <a:gs pos="100000">
                  <a:srgbClr val="35ADE3">
                    <a:alpha val="78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21" name="Picture 21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1762125" y="2335213"/>
            <a:ext cx="984250" cy="952500"/>
            <a:chOff x="887" y="2040"/>
            <a:chExt cx="433" cy="422"/>
          </a:xfrm>
        </p:grpSpPr>
        <p:pic>
          <p:nvPicPr>
            <p:cNvPr id="23" name="Picture 23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80000"/>
                  </a:srgbClr>
                </a:gs>
                <a:gs pos="5000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25" name="Picture 25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2147888" y="3608388"/>
            <a:ext cx="660400" cy="631825"/>
            <a:chOff x="1224" y="2711"/>
            <a:chExt cx="530" cy="512"/>
          </a:xfrm>
        </p:grpSpPr>
        <p:pic>
          <p:nvPicPr>
            <p:cNvPr id="27" name="Picture 27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9" name="Picture 29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3427412" y="3952891"/>
            <a:ext cx="1430339" cy="1333497"/>
            <a:chOff x="2323" y="2847"/>
            <a:chExt cx="636" cy="616"/>
          </a:xfrm>
        </p:grpSpPr>
        <p:pic>
          <p:nvPicPr>
            <p:cNvPr id="31" name="Picture 31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rgbClr val="DE608D">
                    <a:alpha val="80000"/>
                  </a:srgbClr>
                </a:gs>
                <a:gs pos="50000">
                  <a:srgbClr val="DE608D">
                    <a:gamma/>
                    <a:shade val="60000"/>
                    <a:invGamma/>
                  </a:srgbClr>
                </a:gs>
                <a:gs pos="100000">
                  <a:srgbClr val="DE608D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33" name="Picture 3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5454650" y="4370388"/>
            <a:ext cx="660400" cy="635000"/>
            <a:chOff x="3528" y="2759"/>
            <a:chExt cx="530" cy="512"/>
          </a:xfrm>
        </p:grpSpPr>
        <p:pic>
          <p:nvPicPr>
            <p:cNvPr id="35" name="Picture 35" descr="circuler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7" name="Picture 3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38" name="Arc 38"/>
          <p:cNvSpPr>
            <a:spLocks/>
          </p:cNvSpPr>
          <p:nvPr/>
        </p:nvSpPr>
        <p:spPr bwMode="gray">
          <a:xfrm rot="692470">
            <a:off x="4490009" y="2880867"/>
            <a:ext cx="1637582" cy="388241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Arc 39"/>
          <p:cNvSpPr>
            <a:spLocks/>
          </p:cNvSpPr>
          <p:nvPr/>
        </p:nvSpPr>
        <p:spPr bwMode="gray">
          <a:xfrm rot="692470">
            <a:off x="4254741" y="4044834"/>
            <a:ext cx="2370329" cy="425788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Arc 40"/>
          <p:cNvSpPr>
            <a:spLocks/>
          </p:cNvSpPr>
          <p:nvPr/>
        </p:nvSpPr>
        <p:spPr bwMode="gray">
          <a:xfrm rot="692470">
            <a:off x="4551218" y="3771579"/>
            <a:ext cx="995506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Arc 41"/>
          <p:cNvSpPr>
            <a:spLocks/>
          </p:cNvSpPr>
          <p:nvPr/>
        </p:nvSpPr>
        <p:spPr bwMode="gray">
          <a:xfrm rot="692470">
            <a:off x="2776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2" name="Arc 42"/>
          <p:cNvSpPr>
            <a:spLocks/>
          </p:cNvSpPr>
          <p:nvPr/>
        </p:nvSpPr>
        <p:spPr bwMode="gray">
          <a:xfrm rot="692470">
            <a:off x="1978025" y="324167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Arc 43"/>
          <p:cNvSpPr>
            <a:spLocks/>
          </p:cNvSpPr>
          <p:nvPr/>
        </p:nvSpPr>
        <p:spPr bwMode="gray">
          <a:xfrm rot="692470">
            <a:off x="2632075" y="2522538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gray">
          <a:xfrm>
            <a:off x="1691680" y="2625725"/>
            <a:ext cx="111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Лимиты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gray">
          <a:xfrm>
            <a:off x="3417059" y="4282867"/>
            <a:ext cx="13760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Прогнозирование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gray">
          <a:xfrm>
            <a:off x="6085781" y="3268877"/>
            <a:ext cx="972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400" b="1" dirty="0" smtClean="0">
                <a:solidFill>
                  <a:srgbClr val="FFFFFF"/>
                </a:solidFill>
                <a:latin typeface="Arial" charset="0"/>
              </a:rPr>
              <a:t>Согласование документов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AutoShape 47"/>
          <p:cNvSpPr>
            <a:spLocks/>
          </p:cNvSpPr>
          <p:nvPr/>
        </p:nvSpPr>
        <p:spPr bwMode="black">
          <a:xfrm>
            <a:off x="6643702" y="1100470"/>
            <a:ext cx="2571736" cy="1428760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6816"/>
              <a:gd name="adj6" fmla="val -12353"/>
            </a:avLst>
          </a:prstGeom>
          <a:noFill/>
          <a:ln w="9525">
            <a:solidFill>
              <a:srgbClr val="768A7B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Настройка схем согласования документов;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Оповещение исполнителей о задачах, в том числе по электронной почте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Режим «тонкого клиента»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8" name="AutoShape 48"/>
          <p:cNvSpPr>
            <a:spLocks/>
          </p:cNvSpPr>
          <p:nvPr/>
        </p:nvSpPr>
        <p:spPr bwMode="black">
          <a:xfrm>
            <a:off x="6715140" y="4500570"/>
            <a:ext cx="2500298" cy="2000264"/>
          </a:xfrm>
          <a:prstGeom prst="accentCallout2">
            <a:avLst>
              <a:gd name="adj1" fmla="val 20991"/>
              <a:gd name="adj2" fmla="val -3213"/>
              <a:gd name="adj3" fmla="val 40398"/>
              <a:gd name="adj4" fmla="val -14030"/>
              <a:gd name="adj5" fmla="val 30327"/>
              <a:gd name="adj6" fmla="val -78213"/>
            </a:avLst>
          </a:prstGeom>
          <a:noFill/>
          <a:ln w="9525">
            <a:solidFill>
              <a:srgbClr val="768A7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Прогнозирование на основании нескольких видов моделей: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Динамики;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Временных рядов;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Регрессии;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AutoShape 49"/>
          <p:cNvSpPr>
            <a:spLocks/>
          </p:cNvSpPr>
          <p:nvPr/>
        </p:nvSpPr>
        <p:spPr bwMode="black">
          <a:xfrm>
            <a:off x="-142908" y="1857364"/>
            <a:ext cx="1790700" cy="2419356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23139"/>
              <a:gd name="adj6" fmla="val 121193"/>
            </a:avLst>
          </a:prstGeom>
          <a:noFill/>
          <a:ln w="9525">
            <a:solidFill>
              <a:srgbClr val="768A7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Установка жестко контролируемых статей бюджетов с целью запрета превышения при исполнении бюджетов</a:t>
            </a:r>
          </a:p>
          <a:p>
            <a:pPr marL="0" marR="0" lvl="0" indent="0" algn="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0" name="Rectangle 50"/>
          <p:cNvSpPr txBox="1">
            <a:spLocks noChangeArrowheads="1"/>
          </p:cNvSpPr>
          <p:nvPr/>
        </p:nvSpPr>
        <p:spPr bwMode="gray">
          <a:xfrm>
            <a:off x="361950" y="870808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Прочие возможности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96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gray">
          <a:xfrm>
            <a:off x="361950" y="96836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Прогнозирование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3171"/>
            <a:ext cx="8885070" cy="2860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123728" y="4653136"/>
            <a:ext cx="6761342" cy="2044658"/>
          </a:xfrm>
          <a:prstGeom prst="wedgeRoundRectCallout">
            <a:avLst>
              <a:gd name="adj1" fmla="val -53540"/>
              <a:gd name="adj2" fmla="val -50031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Настроенные модели прогноза можно сохранять для последующего использования.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kern="0" dirty="0">
              <a:solidFill>
                <a:schemeClr val="bg1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При расчете моделей можно получать сопутствующие математические отчеты (например, выполнять корреляционный анализ при расчете регрессионных моделей)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1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Согласование документов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" y="1551253"/>
            <a:ext cx="7315933" cy="48917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012160" y="2132856"/>
            <a:ext cx="2959738" cy="4009648"/>
          </a:xfrm>
          <a:prstGeom prst="wedgeRoundRectCallout">
            <a:avLst>
              <a:gd name="adj1" fmla="val -73125"/>
              <a:gd name="adj2" fmla="val 22348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Система согласования позволяет настроить карту согласования, состоящую из любого количества этапов согласования. За каждым этапом закрепляются ответственные.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kern="0" dirty="0">
              <a:solidFill>
                <a:schemeClr val="bg1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Карта может быть разветвленной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1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gray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Назначение</a:t>
            </a:r>
            <a:endParaRPr kumimoji="0" lang="ru-RU" sz="4000" b="1" i="0" u="none" strike="noStrike" kern="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 bwMode="gray">
          <a:xfrm>
            <a:off x="722313" y="2906713"/>
            <a:ext cx="777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Прикладное решение «1С-Рейтинг: Бюджетирование предприятия»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017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361950" y="902309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Согласование документов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9472"/>
            <a:ext cx="6435236" cy="49751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372200" y="1844823"/>
            <a:ext cx="2643336" cy="4464496"/>
          </a:xfrm>
          <a:prstGeom prst="wedgeRoundRectCallout">
            <a:avLst>
              <a:gd name="adj1" fmla="val -75333"/>
              <a:gd name="adj2" fmla="val -14313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Для каждого этапа можно настроить контрольный срок исполнения. Можно будет получать отчеты по исполнительской дисциплине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kern="0" dirty="0">
              <a:solidFill>
                <a:schemeClr val="bg1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Также можно настроить запрет проведения или автоматическое проведение документов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3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255172" y="943168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Согласование документов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0" y="1617855"/>
            <a:ext cx="6468352" cy="4952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868144" y="2204864"/>
            <a:ext cx="2664296" cy="4196802"/>
          </a:xfrm>
          <a:prstGeom prst="wedgeRoundRectCallout">
            <a:avLst>
              <a:gd name="adj1" fmla="val -76269"/>
              <a:gd name="adj2" fmla="val -19133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Можно настроить оповещение исполнителей задач согласования при помощи всплывающих окон – задач.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kern="0" dirty="0">
              <a:solidFill>
                <a:schemeClr val="bg1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Также можно настроить отправку таких оповещений по электронной почте.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7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361950" y="973747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Версионирование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7" y="1648434"/>
            <a:ext cx="6043028" cy="5168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738664" y="2996952"/>
            <a:ext cx="3024336" cy="2428892"/>
          </a:xfrm>
          <a:prstGeom prst="wedgeRoundRectCallout">
            <a:avLst>
              <a:gd name="adj1" fmla="val -67434"/>
              <a:gd name="adj2" fmla="val -14477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1"/>
                </a:solidFill>
                <a:latin typeface="Arial"/>
              </a:rPr>
              <a:t>Имеется возможность настройки версионирования для любых документов как самого дополнения, так и учетной системы.</a:t>
            </a:r>
            <a:endParaRPr lang="en-US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4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 bwMode="gray">
          <a:xfrm>
            <a:off x="722313" y="4406900"/>
            <a:ext cx="4278315" cy="137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установка и поддержка</a:t>
            </a:r>
            <a:endParaRPr kumimoji="0" lang="ru-RU" sz="4000" b="1" i="0" u="none" strike="noStrike" kern="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Текст 6"/>
          <p:cNvSpPr txBox="1">
            <a:spLocks/>
          </p:cNvSpPr>
          <p:nvPr/>
        </p:nvSpPr>
        <p:spPr bwMode="gray">
          <a:xfrm>
            <a:off x="722313" y="2906713"/>
            <a:ext cx="427831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Дополнение к учетным системам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4" descr="C:\Users\M_Dolgin\AppData\Local\Microsoft\Windows\Temporary Internet Files\Content.IE5\PH6AGINC\MP900443265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41761"/>
          <a:stretch>
            <a:fillRect/>
          </a:stretch>
        </p:blipFill>
        <p:spPr bwMode="auto">
          <a:xfrm>
            <a:off x="5113738" y="1285860"/>
            <a:ext cx="3958823" cy="542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1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07504" y="1196752"/>
            <a:ext cx="892899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Взаимодействие с учетной системой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gray">
          <a:xfrm>
            <a:off x="5288532" y="2413223"/>
            <a:ext cx="2971800" cy="2971800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gray">
          <a:xfrm>
            <a:off x="927669" y="2413223"/>
            <a:ext cx="2971800" cy="2971800"/>
          </a:xfrm>
          <a:prstGeom prst="ellipse">
            <a:avLst/>
          </a:prstGeom>
          <a:noFill/>
          <a:ln w="38100" algn="ctr">
            <a:solidFill>
              <a:srgbClr val="35ADE3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78444" y="3294989"/>
            <a:ext cx="220374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Служит для ведения всего процесса бюджетирования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93418" y="3294990"/>
            <a:ext cx="19828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Обеспечивает дополнение фактическими данными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black">
          <a:xfrm>
            <a:off x="1489644" y="5985317"/>
            <a:ext cx="62865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Основной целью встраивания является получение учетной информации для учета факта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gray">
          <a:xfrm>
            <a:off x="3899469" y="2489423"/>
            <a:ext cx="1371600" cy="1162050"/>
          </a:xfrm>
          <a:custGeom>
            <a:avLst/>
            <a:gdLst>
              <a:gd name="G0" fmla="+- -1698628 0 0"/>
              <a:gd name="G1" fmla="+- -11512247 0 0"/>
              <a:gd name="G2" fmla="+- -1698628 0 -11512247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512247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12247"/>
              <a:gd name="G36" fmla="sin G34 -11512247"/>
              <a:gd name="G37" fmla="+/ -11512247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77 w 21600"/>
              <a:gd name="T5" fmla="*/ 190 h 21600"/>
              <a:gd name="T6" fmla="*/ 1362 w 21600"/>
              <a:gd name="T7" fmla="*/ 10084 h 21600"/>
              <a:gd name="T8" fmla="*/ 9277 w 21600"/>
              <a:gd name="T9" fmla="*/ 281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69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rgbClr val="35ADE3">
                  <a:gamma/>
                  <a:tint val="63529"/>
                  <a:invGamma/>
                  <a:alpha val="80000"/>
                </a:srgbClr>
              </a:gs>
              <a:gs pos="100000">
                <a:srgbClr val="35ADE3">
                  <a:alpha val="80000"/>
                </a:srgbClr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32894" y="3195861"/>
            <a:ext cx="1676400" cy="1403350"/>
            <a:chOff x="480" y="336"/>
            <a:chExt cx="1486" cy="884"/>
          </a:xfrm>
        </p:grpSpPr>
        <p:sp>
          <p:nvSpPr>
            <p:cNvPr id="10" name="AutoShape 46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rgbClr val="99CC00">
                    <a:gamma/>
                    <a:tint val="41176"/>
                    <a:invGamma/>
                  </a:srgbClr>
                </a:gs>
                <a:gs pos="100000">
                  <a:srgbClr val="99CC00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AutoShape 47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rgbClr val="99CC00">
                    <a:gamma/>
                    <a:shade val="69804"/>
                    <a:invGamma/>
                  </a:srgbClr>
                </a:gs>
                <a:gs pos="100000">
                  <a:srgbClr val="99CC00"/>
                </a:gs>
              </a:gsLst>
              <a:lin ang="189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 flipH="1">
            <a:off x="2908869" y="3213323"/>
            <a:ext cx="1676400" cy="1403350"/>
            <a:chOff x="480" y="336"/>
            <a:chExt cx="1486" cy="884"/>
          </a:xfrm>
        </p:grpSpPr>
        <p:sp>
          <p:nvSpPr>
            <p:cNvPr id="13" name="AutoShape 49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rgbClr val="35ADE3"/>
                </a:gs>
                <a:gs pos="100000">
                  <a:srgbClr val="35ADE3">
                    <a:gamma/>
                    <a:tint val="50980"/>
                    <a:invGamma/>
                  </a:srgb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AutoShape 50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rgbClr val="35ADE3"/>
                </a:gs>
                <a:gs pos="100000">
                  <a:srgbClr val="35ADE3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white">
          <a:xfrm>
            <a:off x="3248879" y="3413039"/>
            <a:ext cx="12811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</a:rPr>
              <a:t>Упр. учет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white">
          <a:xfrm>
            <a:off x="4647975" y="3422871"/>
            <a:ext cx="12811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</a:rPr>
              <a:t>Учетная система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black">
          <a:xfrm>
            <a:off x="3606263" y="1879701"/>
            <a:ext cx="20532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Схемы учета ФД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black">
          <a:xfrm>
            <a:off x="3275572" y="5520246"/>
            <a:ext cx="2714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Результаты учета ФД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AutoShape 55"/>
          <p:cNvSpPr>
            <a:spLocks noChangeArrowheads="1"/>
          </p:cNvSpPr>
          <p:nvPr/>
        </p:nvSpPr>
        <p:spPr bwMode="gray">
          <a:xfrm flipH="1" flipV="1">
            <a:off x="3899469" y="4146773"/>
            <a:ext cx="1371600" cy="1162050"/>
          </a:xfrm>
          <a:custGeom>
            <a:avLst/>
            <a:gdLst>
              <a:gd name="G0" fmla="+- -1698628 0 0"/>
              <a:gd name="G1" fmla="+- -11236449 0 0"/>
              <a:gd name="G2" fmla="+- -1698628 0 -11236449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236449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36449"/>
              <a:gd name="G36" fmla="sin G34 -11236449"/>
              <a:gd name="G37" fmla="+/ -11236449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68 w 21600"/>
              <a:gd name="T5" fmla="*/ 123 h 21600"/>
              <a:gd name="T6" fmla="*/ 1440 w 21600"/>
              <a:gd name="T7" fmla="*/ 9393 h 21600"/>
              <a:gd name="T8" fmla="*/ 9572 w 21600"/>
              <a:gd name="T9" fmla="*/ 276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776" y="2669"/>
                  <a:pt x="3358" y="5613"/>
                  <a:pt x="2760" y="9591"/>
                </a:cubicBezTo>
                <a:lnTo>
                  <a:pt x="119" y="9195"/>
                </a:lnTo>
                <a:cubicBezTo>
                  <a:pt x="914" y="3909"/>
                  <a:pt x="5455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63529"/>
                  <a:invGamma/>
                  <a:alpha val="80000"/>
                </a:srgbClr>
              </a:gs>
              <a:gs pos="100000">
                <a:srgbClr val="99CC00">
                  <a:alpha val="80000"/>
                </a:srgbClr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75254" y="2204864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Процесс встраивания полностью описан в руководстве и не представляет особых сложностей. Представляет по большей части добавление объектов в учетную систему.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8625" y="3645024"/>
            <a:ext cx="7078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ECB6C5">
                      <a:lumMod val="50000"/>
                    </a:srgbClr>
                  </a:solidFill>
                  <a:prstDash val="solid"/>
                </a:ln>
                <a:solidFill>
                  <a:srgbClr val="DE608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Базовая адаптация учетной системы</a:t>
            </a:r>
            <a:endParaRPr lang="ru-RU" sz="2800" b="1" dirty="0">
              <a:ln w="10541" cmpd="sng">
                <a:solidFill>
                  <a:srgbClr val="ECB6C5">
                    <a:lumMod val="50000"/>
                  </a:srgbClr>
                </a:solidFill>
                <a:prstDash val="solid"/>
              </a:ln>
              <a:solidFill>
                <a:srgbClr val="DE608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5254" y="4437112"/>
            <a:ext cx="80724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Для того, чтобы учетные документы регистрировали фактические данные, достаточно включить их в подписку и установить в качестве регистраторов для некоторых оперативных регистров.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50"/>
          <p:cNvSpPr txBox="1">
            <a:spLocks noChangeArrowheads="1"/>
          </p:cNvSpPr>
          <p:nvPr/>
        </p:nvSpPr>
        <p:spPr>
          <a:xfrm>
            <a:off x="142844" y="1124744"/>
            <a:ext cx="8401050" cy="6746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Порядок встраивания</a:t>
            </a:r>
            <a:endParaRPr lang="en-US" sz="4000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 txBox="1">
            <a:spLocks noChangeArrowheads="1"/>
          </p:cNvSpPr>
          <p:nvPr/>
        </p:nvSpPr>
        <p:spPr>
          <a:xfrm>
            <a:off x="220922" y="980728"/>
            <a:ext cx="8401050" cy="6746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Порядок встраивания</a:t>
            </a:r>
            <a:endParaRPr lang="en-US" sz="4000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35532"/>
            <a:ext cx="7078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ECB6C5">
                      <a:lumMod val="50000"/>
                    </a:srgbClr>
                  </a:solidFill>
                  <a:prstDash val="solid"/>
                </a:ln>
                <a:solidFill>
                  <a:srgbClr val="DE608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Дополнительные настройки учетной системы</a:t>
            </a:r>
            <a:endParaRPr lang="ru-RU" sz="2800" b="1" dirty="0">
              <a:ln w="10541" cmpd="sng">
                <a:solidFill>
                  <a:srgbClr val="ECB6C5">
                    <a:lumMod val="50000"/>
                  </a:srgbClr>
                </a:solidFill>
                <a:prstDash val="solid"/>
              </a:ln>
              <a:solidFill>
                <a:srgbClr val="DE608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309" y="2892865"/>
            <a:ext cx="8060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При необходимости включения некоторых дополнительных возможностей могут понадобиться добавления объектов в другие подписки. Весь процесс и случаи использования этих возможностей описаны в руководстве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389" y="4437112"/>
            <a:ext cx="8143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Подготовленному специалисту для выполнения встраивания понадобится от 30 минут до 2 часов в зависимости от объема учетной системы и требуемых дополнительных возможностей. Есть обработка контроля корректности метаданных.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663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130" y="2313746"/>
            <a:ext cx="776220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ECB6C5">
                      <a:lumMod val="50000"/>
                    </a:srgbClr>
                  </a:solidFill>
                  <a:prstDash val="solid"/>
                </a:ln>
                <a:solidFill>
                  <a:srgbClr val="DE608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Обновление дополнения</a:t>
            </a:r>
            <a:endParaRPr lang="ru-RU" sz="2800" b="1" dirty="0">
              <a:ln w="10541" cmpd="sng">
                <a:solidFill>
                  <a:srgbClr val="ECB6C5">
                    <a:lumMod val="50000"/>
                  </a:srgbClr>
                </a:solidFill>
                <a:prstDash val="solid"/>
              </a:ln>
              <a:solidFill>
                <a:srgbClr val="DE608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ln w="10541" cmpd="sng">
                <a:solidFill>
                  <a:srgbClr val="ECB6C5">
                    <a:lumMod val="50000"/>
                  </a:srgbClr>
                </a:solidFill>
                <a:prstDash val="solid"/>
              </a:ln>
              <a:solidFill>
                <a:srgbClr val="DE608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79" y="2852936"/>
            <a:ext cx="76769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Объекты дополнения, адаптируемые для учетной системы, как правило изменять при обновлениях не требуется. Обновление проходит не сложно.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278" y="4042333"/>
            <a:ext cx="7762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ECB6C5">
                      <a:lumMod val="50000"/>
                    </a:srgbClr>
                  </a:solidFill>
                  <a:prstDash val="solid"/>
                </a:ln>
                <a:solidFill>
                  <a:srgbClr val="DE608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Обновление учетной системы</a:t>
            </a:r>
            <a:endParaRPr lang="ru-RU" sz="2800" b="1" dirty="0">
              <a:ln w="10541" cmpd="sng">
                <a:solidFill>
                  <a:srgbClr val="ECB6C5">
                    <a:lumMod val="50000"/>
                  </a:srgbClr>
                </a:solidFill>
                <a:prstDash val="solid"/>
              </a:ln>
              <a:solidFill>
                <a:srgbClr val="DE608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290" y="4565553"/>
            <a:ext cx="76769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Большинство изменений при включении дополнительных возможностей не затрагивает объекты учетной системы и они могут обновляться в прежнем режиме (за исключением планов обмена).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50"/>
          <p:cNvSpPr txBox="1">
            <a:spLocks noChangeArrowheads="1"/>
          </p:cNvSpPr>
          <p:nvPr/>
        </p:nvSpPr>
        <p:spPr>
          <a:xfrm>
            <a:off x="121817" y="980728"/>
            <a:ext cx="7798255" cy="6746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Поддержка встроенной конфигурации</a:t>
            </a:r>
            <a:endParaRPr lang="en-US" sz="4000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7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597269" y="4923011"/>
            <a:ext cx="7715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Удаленное ознакомление с возможностями отраслевых решений на 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демосервере </a:t>
            </a: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n w="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http://1c-rating.kz/demoserver</a:t>
            </a:r>
            <a:endParaRPr lang="ru-RU" b="1" kern="0" dirty="0">
              <a:ln w="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None/>
              <a:defRPr/>
            </a:pPr>
            <a:endParaRPr lang="ru-RU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629182" y="4502035"/>
            <a:ext cx="1428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сайте: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915057" y="3209356"/>
            <a:ext cx="609158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216000" indent="-457200" eaLnBrk="0" hangingPunct="0">
              <a:defRPr sz="2000" b="1">
                <a:ln w="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РК, г. Усть-Каменогорск, ул. Казахстан, д. 27</a:t>
            </a: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915057" y="4502035"/>
            <a:ext cx="559495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457200" eaLnBrk="0" hangingPunct="0">
              <a:defRPr/>
            </a:pPr>
            <a:r>
              <a:rPr lang="en-US" b="1" dirty="0">
                <a:ln w="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http://www.1c-rating.kz/sol/budget</a:t>
            </a:r>
            <a:endParaRPr lang="ru-RU" b="1" dirty="0">
              <a:ln w="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1915057" y="3644785"/>
            <a:ext cx="5297941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216000" indent="-457200" eaLnBrk="0" hangingPunct="0">
              <a:defRPr sz="2000" b="1">
                <a:ln w="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 smtClean="0"/>
              <a:t>8 </a:t>
            </a:r>
            <a:r>
              <a:rPr lang="ru-RU" sz="1800" dirty="0"/>
              <a:t>(7232) </a:t>
            </a:r>
            <a:r>
              <a:rPr lang="ru-RU" sz="1800" dirty="0" smtClean="0"/>
              <a:t>20-30-80</a:t>
            </a:r>
            <a:endParaRPr lang="ru-RU" sz="1800" dirty="0"/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1915057" y="4073410"/>
            <a:ext cx="2928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216000" indent="-457200" eaLnBrk="0" hangingPunct="0">
              <a:defRPr sz="2000" b="1">
                <a:ln w="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fin@1c-rating.kz</a:t>
            </a:r>
            <a:endParaRPr lang="ru-RU" sz="1800" dirty="0"/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629182" y="4073410"/>
            <a:ext cx="10715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659203" y="2299040"/>
            <a:ext cx="8072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Дополнительную информацию 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отраслевому решению </a:t>
            </a:r>
          </a:p>
          <a:p>
            <a:pPr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«1С-Рейтинг: Бюджетирование предприятия» 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можно получить:</a:t>
            </a: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640270" y="3659072"/>
            <a:ext cx="10715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Тел:</a:t>
            </a:r>
            <a:endParaRPr lang="ru-RU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640270" y="3220922"/>
            <a:ext cx="10715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  <a:endParaRPr lang="ru-RU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23521" y="1751353"/>
            <a:ext cx="7543800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059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 bwMode="gray">
          <a:xfrm>
            <a:off x="361950" y="111068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Предпосылки для появления: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 rot="5400000">
            <a:off x="4038600" y="3579890"/>
            <a:ext cx="1752600" cy="685800"/>
          </a:xfrm>
          <a:prstGeom prst="triangle">
            <a:avLst>
              <a:gd name="adj" fmla="val 50000"/>
            </a:avLst>
          </a:prstGeom>
          <a:solidFill>
            <a:srgbClr val="425462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88421" y="2326410"/>
            <a:ext cx="4111571" cy="1136949"/>
            <a:chOff x="720" y="1392"/>
            <a:chExt cx="4058" cy="480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5ADE3"/>
                </a:gs>
                <a:gs pos="50000">
                  <a:srgbClr val="35ADE3">
                    <a:gamma/>
                    <a:shade val="92157"/>
                    <a:invGamma/>
                  </a:srgbClr>
                </a:gs>
                <a:gs pos="100000">
                  <a:srgbClr val="35ADE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5ADE3">
                      <a:alpha val="0"/>
                    </a:srgbClr>
                  </a:gs>
                  <a:gs pos="100000">
                    <a:srgbClr val="35ADE3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5ADE3">
                      <a:gamma/>
                      <a:tint val="15686"/>
                      <a:invGamma/>
                    </a:srgbClr>
                  </a:gs>
                  <a:gs pos="100000">
                    <a:srgbClr val="35ADE3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388421" y="3550546"/>
            <a:ext cx="4111571" cy="1152128"/>
            <a:chOff x="720" y="1392"/>
            <a:chExt cx="4058" cy="480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F6AE44"/>
                </a:gs>
                <a:gs pos="50000">
                  <a:srgbClr val="F6AE44">
                    <a:gamma/>
                    <a:shade val="92157"/>
                    <a:invGamma/>
                  </a:srgbClr>
                </a:gs>
                <a:gs pos="100000">
                  <a:srgbClr val="F6AE4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6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7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6AE44">
                      <a:alpha val="0"/>
                    </a:srgbClr>
                  </a:gs>
                  <a:gs pos="100000">
                    <a:srgbClr val="F6AE44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6AE44">
                      <a:gamma/>
                      <a:tint val="25490"/>
                      <a:invGamma/>
                    </a:srgbClr>
                  </a:gs>
                  <a:gs pos="100000">
                    <a:srgbClr val="F6AE44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395536" y="4774682"/>
            <a:ext cx="4142834" cy="1152128"/>
            <a:chOff x="720" y="1392"/>
            <a:chExt cx="4058" cy="480"/>
          </a:xfrm>
        </p:grpSpPr>
        <p:sp>
          <p:nvSpPr>
            <p:cNvPr id="40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DE608D"/>
                </a:gs>
                <a:gs pos="50000">
                  <a:srgbClr val="DE608D">
                    <a:gamma/>
                    <a:shade val="92157"/>
                    <a:invGamma/>
                  </a:srgbClr>
                </a:gs>
                <a:gs pos="100000">
                  <a:srgbClr val="DE608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1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2" name="AutoShape 1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00">
                      <a:alpha val="0"/>
                    </a:srgbClr>
                  </a:gs>
                  <a:gs pos="100000">
                    <a:srgbClr val="99CC00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3" name="AutoShape 1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E608D">
                      <a:gamma/>
                      <a:tint val="22353"/>
                      <a:invGamma/>
                    </a:srgbClr>
                  </a:gs>
                  <a:gs pos="100000">
                    <a:srgbClr val="DE608D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44" name="Text Box 19"/>
          <p:cNvSpPr txBox="1">
            <a:spLocks noChangeArrowheads="1"/>
          </p:cNvSpPr>
          <p:nvPr/>
        </p:nvSpPr>
        <p:spPr bwMode="gray">
          <a:xfrm>
            <a:off x="827584" y="2398418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Накопленный опыт автоматизации бюджетирования в КУФИБ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gray">
          <a:xfrm>
            <a:off x="827584" y="3622554"/>
            <a:ext cx="349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Востребованность данного функционала в УТП и других конфигурациях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gray">
          <a:xfrm>
            <a:off x="835596" y="4859464"/>
            <a:ext cx="3736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Рост интереса к бюджетированию среди предприятий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gray">
          <a:xfrm>
            <a:off x="5220072" y="1937152"/>
            <a:ext cx="3281018" cy="3917649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81320" dir="3080412" algn="ctr" rotWithShape="0">
              <a:srgbClr val="768A7B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black">
          <a:xfrm>
            <a:off x="5301877" y="2004517"/>
            <a:ext cx="3230563" cy="385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b="1" u="sng" dirty="0" smtClean="0">
                <a:solidFill>
                  <a:srgbClr val="A50021"/>
                </a:solidFill>
                <a:latin typeface="Arial" charset="0"/>
              </a:rPr>
              <a:t>Универсальное дополнение к любым учетным системам</a:t>
            </a:r>
            <a:endParaRPr lang="en-US" sz="2400" b="1" u="sng" dirty="0">
              <a:solidFill>
                <a:srgbClr val="A50021"/>
              </a:solidFill>
              <a:latin typeface="Arial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Которое бы позволило: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Автоматизировать бюджетирование не только на базе КУФИБ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Использовать уже существующие методические наработки и опыт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3. Обеспечивать преемственность знаний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9" name="Picture 24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251520" y="2686450"/>
            <a:ext cx="538163" cy="690563"/>
          </a:xfrm>
          <a:prstGeom prst="rect">
            <a:avLst/>
          </a:prstGeom>
          <a:noFill/>
        </p:spPr>
      </p:pic>
      <p:pic>
        <p:nvPicPr>
          <p:cNvPr id="50" name="Picture 25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251520" y="3868096"/>
            <a:ext cx="538162" cy="690562"/>
          </a:xfrm>
          <a:prstGeom prst="rect">
            <a:avLst/>
          </a:prstGeom>
          <a:noFill/>
        </p:spPr>
      </p:pic>
      <p:pic>
        <p:nvPicPr>
          <p:cNvPr id="51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251520" y="5092232"/>
            <a:ext cx="538163" cy="690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5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1"/>
          <p:cNvSpPr>
            <a:spLocks noChangeArrowheads="1"/>
          </p:cNvSpPr>
          <p:nvPr/>
        </p:nvSpPr>
        <p:spPr bwMode="gray">
          <a:xfrm>
            <a:off x="1092200" y="3286144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2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222"/>
          <p:cNvSpPr>
            <a:spLocks noChangeArrowheads="1"/>
          </p:cNvSpPr>
          <p:nvPr/>
        </p:nvSpPr>
        <p:spPr bwMode="gray">
          <a:xfrm>
            <a:off x="1125538" y="3294081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AutoShape 223"/>
          <p:cNvSpPr>
            <a:spLocks noChangeArrowheads="1"/>
          </p:cNvSpPr>
          <p:nvPr/>
        </p:nvSpPr>
        <p:spPr bwMode="gray">
          <a:xfrm>
            <a:off x="1143000" y="5357831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224"/>
          <p:cNvSpPr>
            <a:spLocks noChangeArrowheads="1"/>
          </p:cNvSpPr>
          <p:nvPr/>
        </p:nvSpPr>
        <p:spPr bwMode="gray">
          <a:xfrm>
            <a:off x="1143000" y="3316306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225"/>
          <p:cNvGrpSpPr>
            <a:grpSpLocks/>
          </p:cNvGrpSpPr>
          <p:nvPr/>
        </p:nvGrpSpPr>
        <p:grpSpPr bwMode="auto">
          <a:xfrm>
            <a:off x="1836738" y="2978169"/>
            <a:ext cx="642937" cy="642937"/>
            <a:chOff x="1289" y="582"/>
            <a:chExt cx="668" cy="668"/>
          </a:xfrm>
        </p:grpSpPr>
        <p:sp>
          <p:nvSpPr>
            <p:cNvPr id="7" name="Oval 226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227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228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229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230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ext Box 231"/>
          <p:cNvSpPr txBox="1">
            <a:spLocks noChangeArrowheads="1"/>
          </p:cNvSpPr>
          <p:nvPr/>
        </p:nvSpPr>
        <p:spPr bwMode="gray">
          <a:xfrm>
            <a:off x="1974850" y="307024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3" name="Text Box 232"/>
          <p:cNvSpPr txBox="1">
            <a:spLocks noChangeArrowheads="1"/>
          </p:cNvSpPr>
          <p:nvPr/>
        </p:nvSpPr>
        <p:spPr bwMode="gray">
          <a:xfrm>
            <a:off x="1179661" y="3740169"/>
            <a:ext cx="188017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</a:rPr>
              <a:t>В самостоятельном режиме</a:t>
            </a:r>
            <a:endParaRPr lang="ru-RU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AutoShape 233"/>
          <p:cNvSpPr>
            <a:spLocks noChangeArrowheads="1"/>
          </p:cNvSpPr>
          <p:nvPr/>
        </p:nvSpPr>
        <p:spPr bwMode="gray">
          <a:xfrm>
            <a:off x="5816600" y="3286144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1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AutoShape 234"/>
          <p:cNvSpPr>
            <a:spLocks noChangeArrowheads="1"/>
          </p:cNvSpPr>
          <p:nvPr/>
        </p:nvSpPr>
        <p:spPr bwMode="gray">
          <a:xfrm>
            <a:off x="5849938" y="3294081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AutoShape 235"/>
          <p:cNvSpPr>
            <a:spLocks noChangeArrowheads="1"/>
          </p:cNvSpPr>
          <p:nvPr/>
        </p:nvSpPr>
        <p:spPr bwMode="gray">
          <a:xfrm>
            <a:off x="5867400" y="5357831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AutoShape 236"/>
          <p:cNvSpPr>
            <a:spLocks noChangeArrowheads="1"/>
          </p:cNvSpPr>
          <p:nvPr/>
        </p:nvSpPr>
        <p:spPr bwMode="gray">
          <a:xfrm>
            <a:off x="5867400" y="3316306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237"/>
          <p:cNvGrpSpPr>
            <a:grpSpLocks/>
          </p:cNvGrpSpPr>
          <p:nvPr/>
        </p:nvGrpSpPr>
        <p:grpSpPr bwMode="auto">
          <a:xfrm>
            <a:off x="6561138" y="2978169"/>
            <a:ext cx="642937" cy="642937"/>
            <a:chOff x="1289" y="582"/>
            <a:chExt cx="668" cy="668"/>
          </a:xfrm>
        </p:grpSpPr>
        <p:sp>
          <p:nvSpPr>
            <p:cNvPr id="19" name="Oval 2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" name="Text Box 243"/>
          <p:cNvSpPr txBox="1">
            <a:spLocks noChangeArrowheads="1"/>
          </p:cNvSpPr>
          <p:nvPr/>
        </p:nvSpPr>
        <p:spPr bwMode="gray">
          <a:xfrm>
            <a:off x="6699250" y="307024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5" name="Text Box 244"/>
          <p:cNvSpPr txBox="1">
            <a:spLocks noChangeArrowheads="1"/>
          </p:cNvSpPr>
          <p:nvPr/>
        </p:nvSpPr>
        <p:spPr bwMode="gray">
          <a:xfrm>
            <a:off x="5868144" y="3573016"/>
            <a:ext cx="2088232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</a:rPr>
              <a:t>Как дополнение к нетиповым конфигурациям при соблюдении небольшого перечня условий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AutoShape 245"/>
          <p:cNvSpPr>
            <a:spLocks noChangeArrowheads="1"/>
          </p:cNvSpPr>
          <p:nvPr/>
        </p:nvSpPr>
        <p:spPr bwMode="gray">
          <a:xfrm>
            <a:off x="3454400" y="3286144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AutoShape 246"/>
          <p:cNvSpPr>
            <a:spLocks noChangeArrowheads="1"/>
          </p:cNvSpPr>
          <p:nvPr/>
        </p:nvSpPr>
        <p:spPr bwMode="gray">
          <a:xfrm>
            <a:off x="3487738" y="3294081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AutoShape 247"/>
          <p:cNvSpPr>
            <a:spLocks noChangeArrowheads="1"/>
          </p:cNvSpPr>
          <p:nvPr/>
        </p:nvSpPr>
        <p:spPr bwMode="gray">
          <a:xfrm>
            <a:off x="3505200" y="5357831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AutoShape 248"/>
          <p:cNvSpPr>
            <a:spLocks noChangeArrowheads="1"/>
          </p:cNvSpPr>
          <p:nvPr/>
        </p:nvSpPr>
        <p:spPr bwMode="gray">
          <a:xfrm>
            <a:off x="3505200" y="3316306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Oval 249"/>
          <p:cNvSpPr>
            <a:spLocks noChangeArrowheads="1"/>
          </p:cNvSpPr>
          <p:nvPr/>
        </p:nvSpPr>
        <p:spPr bwMode="gray">
          <a:xfrm>
            <a:off x="4198938" y="2978169"/>
            <a:ext cx="642937" cy="642937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Oval 250"/>
          <p:cNvSpPr>
            <a:spLocks noChangeArrowheads="1"/>
          </p:cNvSpPr>
          <p:nvPr/>
        </p:nvSpPr>
        <p:spPr bwMode="gray">
          <a:xfrm>
            <a:off x="4205288" y="2982931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Oval 251"/>
          <p:cNvSpPr>
            <a:spLocks noChangeArrowheads="1"/>
          </p:cNvSpPr>
          <p:nvPr/>
        </p:nvSpPr>
        <p:spPr bwMode="gray">
          <a:xfrm>
            <a:off x="4213225" y="2986106"/>
            <a:ext cx="608013" cy="608013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Oval 252"/>
          <p:cNvSpPr>
            <a:spLocks noChangeArrowheads="1"/>
          </p:cNvSpPr>
          <p:nvPr/>
        </p:nvSpPr>
        <p:spPr bwMode="gray">
          <a:xfrm>
            <a:off x="4219575" y="2992456"/>
            <a:ext cx="577850" cy="5667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Oval 253"/>
          <p:cNvSpPr>
            <a:spLocks noChangeArrowheads="1"/>
          </p:cNvSpPr>
          <p:nvPr/>
        </p:nvSpPr>
        <p:spPr bwMode="gray">
          <a:xfrm>
            <a:off x="4254500" y="3008331"/>
            <a:ext cx="512763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254"/>
          <p:cNvSpPr txBox="1">
            <a:spLocks noChangeArrowheads="1"/>
          </p:cNvSpPr>
          <p:nvPr/>
        </p:nvSpPr>
        <p:spPr bwMode="gray">
          <a:xfrm>
            <a:off x="4337050" y="307024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6" name="Text Box 255"/>
          <p:cNvSpPr txBox="1">
            <a:spLocks noChangeArrowheads="1"/>
          </p:cNvSpPr>
          <p:nvPr/>
        </p:nvSpPr>
        <p:spPr bwMode="gray">
          <a:xfrm>
            <a:off x="3660248" y="3740169"/>
            <a:ext cx="1804454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</a:rPr>
              <a:t>Как дополнение к типовым конфигурациям 1С:Предприятие 8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361950" y="1317605"/>
            <a:ext cx="8401050" cy="6746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Варианты использования</a:t>
            </a:r>
            <a:endParaRPr lang="en-US" sz="4000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black">
          <a:xfrm>
            <a:off x="467544" y="2399721"/>
            <a:ext cx="68580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прикладного решения: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353431" y="1196752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Назначение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 flipH="1">
            <a:off x="562953" y="2468810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DE608D">
                  <a:gamma/>
                  <a:shade val="69804"/>
                  <a:invGamma/>
                </a:srgbClr>
              </a:gs>
              <a:gs pos="100000">
                <a:srgbClr val="DE608D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>
            <a:off x="2848953" y="2468810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35ADE3">
                  <a:gamma/>
                  <a:shade val="80000"/>
                  <a:invGamma/>
                </a:srgbClr>
              </a:gs>
              <a:gs pos="100000">
                <a:srgbClr val="35ADE3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562953" y="4450010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76078"/>
                  <a:invGamma/>
                </a:srgb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gray">
          <a:xfrm flipH="1">
            <a:off x="2848953" y="4450010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F6AE44"/>
              </a:gs>
              <a:gs pos="100000">
                <a:srgbClr val="F6AE44">
                  <a:gamma/>
                  <a:shade val="66275"/>
                  <a:invGamma/>
                </a:srgb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1690078" y="3286373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white">
          <a:xfrm>
            <a:off x="664527" y="2606898"/>
            <a:ext cx="185738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Моделирование финансовой и бюджетной структуры предприятия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white">
          <a:xfrm>
            <a:off x="2779241" y="2526340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Обеспечение процесса планирования бюджетов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white">
          <a:xfrm>
            <a:off x="593089" y="5151727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Предоставление аналитической информации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white">
          <a:xfrm>
            <a:off x="2879105" y="4821476"/>
            <a:ext cx="20002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Автоматизация учета фактических данных из учетной системы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2165727" y="367213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gray">
          <a:xfrm>
            <a:off x="3007703" y="367213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2165727" y="4581773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3007703" y="4581773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black">
          <a:xfrm>
            <a:off x="5063547" y="2526340"/>
            <a:ext cx="392909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Данный инструмент предназначен для автоматизации всех ступеней процесса внутрифирменного бюджетирования на предприятиях различных масштабов и видов деятельности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gray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ФУНКЦИОНАЛЬНЫЕ ВОЗМОЖНОСТИ</a:t>
            </a:r>
            <a:endParaRPr kumimoji="0" lang="ru-RU" sz="4000" b="1" i="0" u="none" strike="noStrike" kern="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 bwMode="gray">
          <a:xfrm>
            <a:off x="722313" y="2906713"/>
            <a:ext cx="777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Прикладное решение «1С-Рейтинг: Бюджетирование предприятия»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3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gray">
          <a:xfrm>
            <a:off x="217934" y="1133152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Создание бюджетной структуры любой сложности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black">
          <a:xfrm>
            <a:off x="7356293" y="2032384"/>
            <a:ext cx="2016224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Количество бюджетов и их структура не ограничены.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Предприятие может разработать систему бюджетов с учетом всех своих потребностей.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Структура бюджета редактируется в едином окне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237"/>
            <a:ext cx="7378402" cy="42686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15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gray">
          <a:xfrm>
            <a:off x="344236" y="1124744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Создание бюджетной структуры любой сложности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" y="2132855"/>
            <a:ext cx="7889053" cy="45504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07696" y="2276872"/>
            <a:ext cx="2736304" cy="3960440"/>
          </a:xfrm>
          <a:prstGeom prst="wedgeRoundRectCallout">
            <a:avLst>
              <a:gd name="adj1" fmla="val -63302"/>
              <a:gd name="adj2" fmla="val 28285"/>
              <a:gd name="adj3" fmla="val 16667"/>
            </a:avLst>
          </a:prstGeom>
          <a:solidFill>
            <a:srgbClr val="1199FF"/>
          </a:solidFill>
          <a:ln w="9525" cap="flat" cmpd="sng" algn="ctr">
            <a:solidFill>
              <a:srgbClr val="35AD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статей бюджета можно подключать следующие разрезы планирования: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Подразделение (ЦФО);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Проект;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Контрагент;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Номенклатура;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еще до 10 любых справочников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6334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1094</Words>
  <Application>Microsoft Office PowerPoint</Application>
  <PresentationFormat>Экран (4:3)</PresentationFormat>
  <Paragraphs>182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Verdana</vt:lpstr>
      <vt:lpstr>Wingdings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Анастасия Р. Шумакова</cp:lastModifiedBy>
  <cp:revision>63</cp:revision>
  <dcterms:modified xsi:type="dcterms:W3CDTF">2022-12-22T09:04:02Z</dcterms:modified>
</cp:coreProperties>
</file>